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5" r:id="rId7"/>
    <p:sldId id="263" r:id="rId8"/>
    <p:sldId id="262" r:id="rId9"/>
    <p:sldId id="264" r:id="rId10"/>
    <p:sldId id="261" r:id="rId11"/>
    <p:sldId id="265" r:id="rId12"/>
    <p:sldId id="267" r:id="rId13"/>
    <p:sldId id="266" r:id="rId14"/>
    <p:sldId id="269" r:id="rId15"/>
    <p:sldId id="271" r:id="rId16"/>
    <p:sldId id="272" r:id="rId17"/>
    <p:sldId id="274" r:id="rId18"/>
    <p:sldId id="273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3E883-5BFC-4C25-89DA-25291F0CBDFE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F612B-5A59-4EAC-AF35-72D111E4D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29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57D4-1D7A-4875-BB32-29F67CB53C8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BC4E6FB-B0CC-4CC1-928D-0A24D648DE4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16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57D4-1D7A-4875-BB32-29F67CB53C8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E6FB-B0CC-4CC1-928D-0A24D648DE44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3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57D4-1D7A-4875-BB32-29F67CB53C8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E6FB-B0CC-4CC1-928D-0A24D648DE4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72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57D4-1D7A-4875-BB32-29F67CB53C8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E6FB-B0CC-4CC1-928D-0A24D648DE44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27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57D4-1D7A-4875-BB32-29F67CB53C8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E6FB-B0CC-4CC1-928D-0A24D648DE4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53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57D4-1D7A-4875-BB32-29F67CB53C8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E6FB-B0CC-4CC1-928D-0A24D648DE44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6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57D4-1D7A-4875-BB32-29F67CB53C8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E6FB-B0CC-4CC1-928D-0A24D648DE44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14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57D4-1D7A-4875-BB32-29F67CB53C8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E6FB-B0CC-4CC1-928D-0A24D648DE44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17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57D4-1D7A-4875-BB32-29F67CB53C8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E6FB-B0CC-4CC1-928D-0A24D648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33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57D4-1D7A-4875-BB32-29F67CB53C8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E6FB-B0CC-4CC1-928D-0A24D648DE44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33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59E57D4-1D7A-4875-BB32-29F67CB53C8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E6FB-B0CC-4CC1-928D-0A24D648DE44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44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E57D4-1D7A-4875-BB32-29F67CB53C8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BC4E6FB-B0CC-4CC1-928D-0A24D648DE4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2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617EE4-7286-45C9-804E-A87733F5B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03" y="1208156"/>
            <a:ext cx="11719248" cy="23821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ПРОЕКТНЫЕ ЗАДАЧИ КАК ОСОБЫЙ КЛАСС ЗАДАЧ В СИСТЕМЕ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 err="1"/>
              <a:t>д.б</a:t>
            </a:r>
            <a:r>
              <a:rPr lang="ru-RU" dirty="0"/>
              <a:t>. Эльконина – В.В. Давыдова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B1A852E-7D79-4515-9584-C1C57DF83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199" y="4167698"/>
            <a:ext cx="4492687" cy="1318702"/>
          </a:xfrm>
        </p:spPr>
        <p:txBody>
          <a:bodyPr>
            <a:normAutofit fontScale="55000" lnSpcReduction="20000"/>
          </a:bodyPr>
          <a:lstStyle/>
          <a:p>
            <a:r>
              <a:rPr lang="ru-RU" sz="2200" b="1" dirty="0"/>
              <a:t>Димитриева Светлана Васильевна, </a:t>
            </a:r>
          </a:p>
          <a:p>
            <a:r>
              <a:rPr lang="ru-RU" dirty="0"/>
              <a:t>РУКОВОДИТЕЛЬ МЕТОДИЧЕСКОЙ СЛУЖБЫ ИП СЭД ООО «БИНОМ. ЛАБОРАТОРИЯ ЗНАНИЙ»,</a:t>
            </a:r>
          </a:p>
          <a:p>
            <a:r>
              <a:rPr lang="ru-RU" dirty="0"/>
              <a:t> К.Б.Н., ДОЦЕНТ, ПОЧЕТНЫЙ РАБОТНИК ВЫСШЕГО ПРОФЕССИОНАЛЬНОГО ОБРАЗОВАНИЯ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7D2147C-DF8E-4B51-B1B8-ADE6E97EF64E}"/>
              </a:ext>
            </a:extLst>
          </p:cNvPr>
          <p:cNvSpPr/>
          <p:nvPr/>
        </p:nvSpPr>
        <p:spPr>
          <a:xfrm>
            <a:off x="2523075" y="5351928"/>
            <a:ext cx="1963270" cy="439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МОСКВА,  2019</a:t>
            </a:r>
          </a:p>
        </p:txBody>
      </p:sp>
      <p:pic>
        <p:nvPicPr>
          <p:cNvPr id="5" name="Picture 2" descr="http://lbz.ru/_img/promo/logo755x254.jpg">
            <a:extLst>
              <a:ext uri="{FF2B5EF4-FFF2-40B4-BE49-F238E27FC236}">
                <a16:creationId xmlns:a16="http://schemas.microsoft.com/office/drawing/2014/main" xmlns="" id="{C5D5F0B9-E2B8-470D-AE8B-5F6E80C9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71" y="67144"/>
            <a:ext cx="2624280" cy="81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D7AE15-A0E5-4194-B6DE-EA1E9396FABC}"/>
              </a:ext>
            </a:extLst>
          </p:cNvPr>
          <p:cNvSpPr/>
          <p:nvPr/>
        </p:nvSpPr>
        <p:spPr>
          <a:xfrm>
            <a:off x="2321859" y="772332"/>
            <a:ext cx="2491209" cy="318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Лаборатория знаний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BCFDAD5-EE17-4CB5-93D2-30BCB6CE65C4}"/>
              </a:ext>
            </a:extLst>
          </p:cNvPr>
          <p:cNvSpPr/>
          <p:nvPr/>
        </p:nvSpPr>
        <p:spPr>
          <a:xfrm>
            <a:off x="556722" y="6208711"/>
            <a:ext cx="5895975" cy="582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То, что дети могут сделать вместе сегодня, завтра каждый из них сможет сделать самостоятельно</a:t>
            </a:r>
          </a:p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Л. Выготский</a:t>
            </a:r>
          </a:p>
        </p:txBody>
      </p:sp>
    </p:spTree>
    <p:extLst>
      <p:ext uri="{BB962C8B-B14F-4D97-AF65-F5344CB8AC3E}">
        <p14:creationId xmlns:p14="http://schemas.microsoft.com/office/powerpoint/2010/main" val="224407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7DFD4747-856F-4EB0-8E1E-1CC3D5F9E9BE}"/>
              </a:ext>
            </a:extLst>
          </p:cNvPr>
          <p:cNvSpPr/>
          <p:nvPr/>
        </p:nvSpPr>
        <p:spPr>
          <a:xfrm>
            <a:off x="8830694" y="1975114"/>
            <a:ext cx="3107093" cy="257524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Проектная задача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9C4737-AADA-4249-8C0D-E0B072DF1DBA}"/>
              </a:ext>
            </a:extLst>
          </p:cNvPr>
          <p:cNvSpPr/>
          <p:nvPr/>
        </p:nvSpPr>
        <p:spPr>
          <a:xfrm>
            <a:off x="5390887" y="1975114"/>
            <a:ext cx="3224195" cy="2575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Творческая (олимпиадная)</a:t>
            </a:r>
          </a:p>
          <a:p>
            <a:pPr algn="ctr"/>
            <a:r>
              <a:rPr lang="ru-RU" sz="1400" b="1" dirty="0"/>
              <a:t>не имеющая готового формального способа решения, не поддается алгоритмизации  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5E34A88-D0BB-4743-AA7E-1794D0CA3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задач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83A10BFC-C14E-4F48-908C-FC2A68D1811A}"/>
              </a:ext>
            </a:extLst>
          </p:cNvPr>
          <p:cNvSpPr/>
          <p:nvPr/>
        </p:nvSpPr>
        <p:spPr>
          <a:xfrm>
            <a:off x="2732766" y="1958144"/>
            <a:ext cx="3107093" cy="2575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Конкретно-практическая </a:t>
            </a:r>
          </a:p>
          <a:p>
            <a:pPr algn="ctr"/>
            <a:r>
              <a:rPr lang="ru-RU" sz="1400" b="1" dirty="0"/>
              <a:t>Ориентирована на применение (отработку) уже освоенных способов действий (знаний, умений) в известной ситуации (внутри предмета)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198AA962-C84D-4E34-933B-992685E33338}"/>
              </a:ext>
            </a:extLst>
          </p:cNvPr>
          <p:cNvSpPr/>
          <p:nvPr/>
        </p:nvSpPr>
        <p:spPr>
          <a:xfrm>
            <a:off x="74645" y="1992085"/>
            <a:ext cx="3107093" cy="2575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Учебная, </a:t>
            </a:r>
            <a:r>
              <a:rPr lang="ru-RU" sz="1400" b="1" dirty="0"/>
              <a:t>направлена на нахождение общих способов решения большого круга частных задач, требующих детального анализа и теоретического (содержательного) обобщения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7EAF4F0-B662-43C7-983A-B7088A35FA10}"/>
              </a:ext>
            </a:extLst>
          </p:cNvPr>
          <p:cNvSpPr/>
          <p:nvPr/>
        </p:nvSpPr>
        <p:spPr>
          <a:xfrm>
            <a:off x="74644" y="4654753"/>
            <a:ext cx="8540438" cy="139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ДАННЫЕ ТИПЫ ЗАДАЧ НЕ ПОЗВОЛЯЮТ:</a:t>
            </a:r>
          </a:p>
          <a:p>
            <a:pPr marL="342900" indent="-342900" algn="just">
              <a:buAutoNum type="arabicPeriod"/>
            </a:pPr>
            <a:r>
              <a:rPr lang="ru-RU" sz="1400" dirty="0"/>
              <a:t>НАУЧИТЬ САМОСТОЯТЕЛЬНОМУ ВЫБОРУ СПОСОБА РЕШЕНИЯ ЗАДАЧИ</a:t>
            </a:r>
          </a:p>
          <a:p>
            <a:pPr marL="342900" indent="-342900" algn="just">
              <a:buAutoNum type="arabicPeriod"/>
            </a:pPr>
            <a:r>
              <a:rPr lang="ru-RU" sz="1400" dirty="0"/>
              <a:t>СТИМУЛИРОВАТЬ ПОЛУЧЕНИЕ ПРИНЦИПИАЛЬНО НОВОГО «ПРОДУКТА»</a:t>
            </a:r>
          </a:p>
          <a:p>
            <a:pPr marL="342900" indent="-342900" algn="just">
              <a:buAutoNum type="arabicPeriod"/>
            </a:pPr>
            <a:r>
              <a:rPr lang="ru-RU" sz="1400" dirty="0"/>
              <a:t>СОДЕРЖАТЕЛЬНО МОТИВИРОВАТЬ ПОИСК РЕШЕНИЯ ЗАДАЧИ В МАЛОЙ ГРУППЕ</a:t>
            </a:r>
          </a:p>
          <a:p>
            <a:pPr marL="342900" indent="-342900" algn="just">
              <a:buAutoNum type="arabicPeriod"/>
            </a:pPr>
            <a:r>
              <a:rPr lang="ru-RU" sz="1400" dirty="0"/>
              <a:t>ОЦЕНИТЬ ВОЗМОЖНОСТИ ДЕТЕЙ ДЕЙСТВОВАТЬ В НЕСТАНДАРТНОЙ СИТУАЦИИ</a:t>
            </a:r>
          </a:p>
          <a:p>
            <a:pPr marL="342900" indent="-342900" algn="just">
              <a:buAutoNum type="arabicPeriod"/>
            </a:pPr>
            <a:r>
              <a:rPr lang="ru-RU" sz="1400" dirty="0"/>
              <a:t>ЗАДАТЬ РАЗНЫЕ «СТРАТЕГИИ» РЕШЕНИЯ ЗАДАЧИ С ПОЛУЧЕНИЕМ «ВЕЕРА» ВОЗМОЖНЫХ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2284422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7202FC-167C-4FF7-8CAA-05027E6B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проектная задача?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02B22A-6B0A-41F1-BCA3-B5336DE5C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6482186" cy="211772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Задача, в которой через систему или набор заданий стимулируется система детских действий, направленных на получение еще никогда не существовавшего в практике ребенка результата («продукта»), и в ходе решения которой происходит качественное </a:t>
            </a:r>
            <a:r>
              <a:rPr lang="ru-RU" dirty="0" err="1"/>
              <a:t>самоизменение</a:t>
            </a:r>
            <a:r>
              <a:rPr lang="ru-RU" dirty="0"/>
              <a:t> группы детей.</a:t>
            </a:r>
          </a:p>
          <a:p>
            <a:r>
              <a:rPr lang="ru-RU" dirty="0"/>
              <a:t>Проектная задача принципиально носит групповой характер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9C1AE3C-B7B3-4BCA-AAD2-1A69587CDEB9}"/>
              </a:ext>
            </a:extLst>
          </p:cNvPr>
          <p:cNvSpPr/>
          <p:nvPr/>
        </p:nvSpPr>
        <p:spPr>
          <a:xfrm>
            <a:off x="0" y="4392156"/>
            <a:ext cx="6628942" cy="970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Проектная задача – это система заданий (действий), направленных на поиск лучшего пути достижения результата в виде реального «продукта»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C35C253-333A-4558-A073-4E2514F30482}"/>
              </a:ext>
            </a:extLst>
          </p:cNvPr>
          <p:cNvSpPr/>
          <p:nvPr/>
        </p:nvSpPr>
        <p:spPr>
          <a:xfrm>
            <a:off x="8794377" y="654424"/>
            <a:ext cx="3030070" cy="4545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Отличие проектной задачи от проекта заключается в том, что для ее решения школьникам предлагаются все необходимые средства и материалы в виде набора  (или системы) заданий и требуемых для их выполнения данных</a:t>
            </a:r>
          </a:p>
        </p:txBody>
      </p:sp>
    </p:spTree>
    <p:extLst>
      <p:ext uri="{BB962C8B-B14F-4D97-AF65-F5344CB8AC3E}">
        <p14:creationId xmlns:p14="http://schemas.microsoft.com/office/powerpoint/2010/main" val="227853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486F3A-F843-4A1C-842C-90CFE0F2B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способностей при решении проектных задач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BB7D09-E649-470E-BE5A-A723ADB77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10" y="1934742"/>
            <a:ext cx="7862750" cy="298851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Рефлексировать (видеть проблему, анализировать, видеть трудности, ошибки)</a:t>
            </a:r>
          </a:p>
          <a:p>
            <a:r>
              <a:rPr lang="ru-RU" dirty="0" err="1"/>
              <a:t>Целеполагать</a:t>
            </a:r>
            <a:r>
              <a:rPr lang="ru-RU" dirty="0"/>
              <a:t> </a:t>
            </a:r>
          </a:p>
          <a:p>
            <a:r>
              <a:rPr lang="ru-RU" dirty="0"/>
              <a:t>Планировать</a:t>
            </a:r>
          </a:p>
          <a:p>
            <a:r>
              <a:rPr lang="ru-RU" dirty="0"/>
              <a:t>Моделировать (представлять способ действия в виде схемы-модели, выделяя существенное и главное)</a:t>
            </a:r>
          </a:p>
          <a:p>
            <a:r>
              <a:rPr lang="ru-RU" dirty="0"/>
              <a:t>Проявлять инициативу при поиске способа(</a:t>
            </a:r>
            <a:r>
              <a:rPr lang="ru-RU" dirty="0" err="1"/>
              <a:t>ов</a:t>
            </a:r>
            <a:r>
              <a:rPr lang="ru-RU" dirty="0"/>
              <a:t>) решения задачи</a:t>
            </a:r>
          </a:p>
          <a:p>
            <a:r>
              <a:rPr lang="ru-RU" dirty="0"/>
              <a:t>Вступать в коммуникацию (взаимодействовать, отстаивать свою позицию, принимать др. точку зрения или аргументированно отклонять)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80C773F-7F88-488C-B67B-FCE4864F2FC0}"/>
              </a:ext>
            </a:extLst>
          </p:cNvPr>
          <p:cNvSpPr/>
          <p:nvPr/>
        </p:nvSpPr>
        <p:spPr>
          <a:xfrm>
            <a:off x="0" y="5004247"/>
            <a:ext cx="8193741" cy="1049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Проектные задачи имеют творческую составляющую (придумывать, фантазировать), поддерживают детскую индивидуальность, дают возможность опробования различных путей решения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8DC6C88-FDE6-43D9-843E-E93F625689C6}"/>
              </a:ext>
            </a:extLst>
          </p:cNvPr>
          <p:cNvSpPr/>
          <p:nvPr/>
        </p:nvSpPr>
        <p:spPr>
          <a:xfrm>
            <a:off x="8597153" y="1497106"/>
            <a:ext cx="3344537" cy="3971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1. Проектные задачи помогают сложиться учебному сообществу.</a:t>
            </a:r>
          </a:p>
          <a:p>
            <a:r>
              <a:rPr lang="ru-RU" dirty="0"/>
              <a:t>2. У детей появляется не только возможность овладения культурными способами действий, но и возможность проб по их использованию в модельных ситуациях.</a:t>
            </a:r>
          </a:p>
          <a:p>
            <a:r>
              <a:rPr lang="ru-RU" dirty="0"/>
              <a:t>3. Осваивается практика произвольности поведения: самоорганизация, управление собственным поведением в групповой работе</a:t>
            </a:r>
          </a:p>
        </p:txBody>
      </p:sp>
    </p:spTree>
    <p:extLst>
      <p:ext uri="{BB962C8B-B14F-4D97-AF65-F5344CB8AC3E}">
        <p14:creationId xmlns:p14="http://schemas.microsoft.com/office/powerpoint/2010/main" val="143304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61BC32B-FF98-4793-B28E-61363E63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Педагогические эффекты проектных задач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A53416A-4C26-4061-81D2-6F567C997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Задает реальную возможность организации  взаимодействия (сотрудничества) детей между собой  при решении поставленной ими самими задачи. </a:t>
            </a:r>
          </a:p>
          <a:p>
            <a:r>
              <a:rPr lang="ru-RU" dirty="0"/>
              <a:t>Учит способу проектирования через специально разработанные задания.</a:t>
            </a:r>
          </a:p>
          <a:p>
            <a:r>
              <a:rPr lang="ru-RU" dirty="0"/>
              <a:t>Дает возможность посмотреть, как осуществляет группа детей «перенос» известных им предметных способов действий в </a:t>
            </a:r>
            <a:r>
              <a:rPr lang="ru-RU" dirty="0" err="1"/>
              <a:t>квазиреальную</a:t>
            </a:r>
            <a:r>
              <a:rPr lang="ru-RU" dirty="0"/>
              <a:t>, модельную ситуацию.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703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875BD2F-959F-43FE-B49E-4DBB0723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Вектор изменений педагога – от урока  к проектной задаче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5C70219-69C3-4A0F-83C2-5DCC4222E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Итог решения проектной задачи должен рассматриваться в двух аспектах:</a:t>
            </a:r>
          </a:p>
          <a:p>
            <a:pPr marL="0" indent="0">
              <a:buNone/>
            </a:pPr>
            <a:r>
              <a:rPr lang="ru-RU" dirty="0"/>
              <a:t>1-й. Реальный «продукт» (текст, схема, макет, результат анализа ситуации, представленный в виде таблиц, диаграмм, графиков и т.д.)</a:t>
            </a:r>
          </a:p>
          <a:p>
            <a:pPr marL="0" indent="0">
              <a:buNone/>
            </a:pPr>
            <a:r>
              <a:rPr lang="ru-RU" dirty="0"/>
              <a:t>2-й. Нематериальный «продукт» - качественное изменение самого ребенка (группы детей). </a:t>
            </a:r>
          </a:p>
        </p:txBody>
      </p:sp>
    </p:spTree>
    <p:extLst>
      <p:ext uri="{BB962C8B-B14F-4D97-AF65-F5344CB8AC3E}">
        <p14:creationId xmlns:p14="http://schemas.microsoft.com/office/powerpoint/2010/main" val="1225830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A41E742-8A7F-4862-A4DC-836FE0C4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устроена проектная задача?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B2B2E2C-1DAF-47DF-9EE6-7DC907052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9" y="1853754"/>
            <a:ext cx="10668000" cy="4199727"/>
          </a:xfrm>
        </p:spPr>
        <p:txBody>
          <a:bodyPr>
            <a:noAutofit/>
          </a:bodyPr>
          <a:lstStyle/>
          <a:p>
            <a:r>
              <a:rPr lang="ru-RU" sz="1400" dirty="0"/>
              <a:t>Должна быть описана проблемная (</a:t>
            </a:r>
            <a:r>
              <a:rPr lang="ru-RU" sz="1400" dirty="0" err="1"/>
              <a:t>квазиреальная</a:t>
            </a:r>
            <a:r>
              <a:rPr lang="ru-RU" sz="1400" dirty="0"/>
              <a:t>, модельная) ситуация, в ней не должна быть напрямую поставлена задача (формулировка задачи скрыта в описании проблемной ситуации)</a:t>
            </a:r>
          </a:p>
          <a:p>
            <a:pPr marL="0" indent="0">
              <a:buNone/>
            </a:pPr>
            <a:r>
              <a:rPr lang="ru-RU" sz="1400" dirty="0"/>
              <a:t>Задача должна быть сформулирована самими детьми по результатам разбора проблемной ситуации.</a:t>
            </a:r>
          </a:p>
          <a:p>
            <a:r>
              <a:rPr lang="ru-RU" sz="1400" dirty="0"/>
              <a:t>Проблемная ситуация должна быть такой, чтобы путей ее преодоления  и вариантов конечного «продукта» было несколько.</a:t>
            </a:r>
          </a:p>
          <a:p>
            <a:r>
              <a:rPr lang="ru-RU" sz="1400" dirty="0"/>
              <a:t>Должна содержать набор (систему) действий (заданий) , которые должны быть выполнены группой детей.</a:t>
            </a:r>
          </a:p>
          <a:p>
            <a:pPr marL="0" indent="0">
              <a:buNone/>
            </a:pPr>
            <a:r>
              <a:rPr lang="ru-RU" sz="1400" dirty="0"/>
              <a:t>Количество заданий – это количество действий., которые нужно совершить, чтобы задача была решена. Решение задачи – это создание какого-то реального «продукта», который можно представить и оценить.</a:t>
            </a:r>
          </a:p>
          <a:p>
            <a:r>
              <a:rPr lang="ru-RU" sz="1400" dirty="0"/>
              <a:t>Система заданий может требовать разных «стратегий»  решения.</a:t>
            </a:r>
          </a:p>
          <a:p>
            <a:r>
              <a:rPr lang="ru-RU" sz="1400" dirty="0"/>
              <a:t>В содержании проектной задачи нет конкретных ориентиров на ранее изученные темы или области знаний (состояние неопределенности относительно способа решения и конечного результата).</a:t>
            </a:r>
          </a:p>
          <a:p>
            <a:r>
              <a:rPr lang="ru-RU" sz="1400" dirty="0"/>
              <a:t>Отличается большим объемом и неоднородностью материала (иметь избыточные данные, данные, </a:t>
            </a:r>
            <a:r>
              <a:rPr lang="ru-RU" sz="1400" dirty="0" err="1"/>
              <a:t>зашумляющие</a:t>
            </a:r>
            <a:r>
              <a:rPr lang="ru-RU" sz="1400" dirty="0"/>
              <a:t> ситуацию и т.д.)</a:t>
            </a:r>
          </a:p>
          <a:p>
            <a:r>
              <a:rPr lang="ru-RU" sz="1400" dirty="0"/>
              <a:t>Использование результатов выполненных заданий в общем контексте решения задачи. Требует оформление итогового результата.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116368E-DE74-45CE-BADC-B6496FD42777}"/>
              </a:ext>
            </a:extLst>
          </p:cNvPr>
          <p:cNvSpPr/>
          <p:nvPr/>
        </p:nvSpPr>
        <p:spPr>
          <a:xfrm>
            <a:off x="10086666" y="44699"/>
            <a:ext cx="1936376" cy="1712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Решение проектной задачи требует коллективно-распределенной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504992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5E8E8A-0EF6-4AF2-8A0E-6168005F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место проектной задачи в образовательном процессе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7D8C9B-1D0E-4644-8B7B-E08AE986E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89" y="2015732"/>
            <a:ext cx="7503458" cy="4564362"/>
          </a:xfrm>
        </p:spPr>
        <p:txBody>
          <a:bodyPr>
            <a:noAutofit/>
          </a:bodyPr>
          <a:lstStyle/>
          <a:p>
            <a:r>
              <a:rPr lang="ru-RU" sz="1600" dirty="0"/>
              <a:t>На этапах перехода со ступени на ступень в фазе запуска учебного года для актуализации предыдущего опыта действий. Педагогическая цель – увидеть возможности, способности и готовность детей для следующего шага в обучении.</a:t>
            </a:r>
          </a:p>
          <a:p>
            <a:r>
              <a:rPr lang="ru-RU" sz="1600" dirty="0"/>
              <a:t>По итогам учебного года (рефлексивная фаза). Межпредметная проектная задача дает возможность отследить способность детей осуществлять перенос освоенных способов действий из учебного материала в модельную </a:t>
            </a:r>
          </a:p>
          <a:p>
            <a:r>
              <a:rPr lang="ru-RU" sz="1600" dirty="0"/>
              <a:t>В течение учебного года – в содержании отдельных учебных дисциплин (предметные и межпредметные проектные задачи, решающие спектр педагогических задач (обучение учебному сотрудничеству, действию в нестандартных ситуациях, переносу открытого способа действия в практические, социально-жизненные ситуации, перенос способов действий из одной области знаний в другую, информационный поиск и т.д.).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7B0AAA8-4CE2-40F8-A911-B6B5FAA95153}"/>
              </a:ext>
            </a:extLst>
          </p:cNvPr>
          <p:cNvSpPr/>
          <p:nvPr/>
        </p:nvSpPr>
        <p:spPr>
          <a:xfrm>
            <a:off x="8193741" y="0"/>
            <a:ext cx="3469342" cy="6149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Это позволяет</a:t>
            </a:r>
          </a:p>
          <a:p>
            <a:r>
              <a:rPr lang="ru-RU" dirty="0"/>
              <a:t>в течение учебного года отслеживать пути становления способов работы и способов действий учащихся в нестандартных ситуациях вне конкретного предмета – мониторинг формирования учебной деятельности.</a:t>
            </a:r>
          </a:p>
          <a:p>
            <a:r>
              <a:rPr lang="ru-RU" sz="3200" b="1" dirty="0"/>
              <a:t>     Способствует </a:t>
            </a:r>
            <a:r>
              <a:rPr lang="ru-RU" dirty="0"/>
              <a:t>повышению познавательного интереса</a:t>
            </a:r>
          </a:p>
          <a:p>
            <a:pPr algn="ctr"/>
            <a:r>
              <a:rPr lang="ru-RU" sz="3200" b="1" dirty="0"/>
              <a:t>Становится эффективным средством</a:t>
            </a:r>
          </a:p>
          <a:p>
            <a:pPr algn="just"/>
            <a:r>
              <a:rPr lang="ru-RU" dirty="0"/>
              <a:t>создания «ситуации разрыва», предваряющей постановку новой учебной задачи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990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3522FE7-5A29-4EF6-B1EF-2CA55748A7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2192E09-EBC7-416C-B887-DFF915D7F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924498D-E084-44BE-A196-CFCE355643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4C12901-9FCC-461E-A64A-89B4791235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F63C748C-967B-4A7B-A90F-3EDD0F485A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0143637-4934-44E4-B909-BAF1E7B279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B74C508-825A-40D6-8D05-580B8381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65" y="1240076"/>
            <a:ext cx="3111331" cy="45845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4000" b="1" i="0" kern="1200" cap="all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Типы проектных задач</a:t>
            </a:r>
            <a:br>
              <a:rPr lang="ru-RU" sz="4000" b="1" i="0" kern="1200" cap="all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4000" b="1" i="0" kern="1200" cap="all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ru-RU" sz="4000" b="1" i="0" kern="1200" cap="all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4000" b="1" i="0" kern="1200" cap="all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ru-RU" sz="4000" b="1" i="0" kern="1200" cap="all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4000" b="1" i="0" kern="1200" cap="all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F1ED1F80-B1E3-47C9-BBD6-905E73E76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05594" y="1240078"/>
            <a:ext cx="6034827" cy="23637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/>
              <a:t>Предметные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/>
              <a:t>Межпредметные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/>
              <a:t>Разновозрастные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/>
              <a:t>Одновозрастные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023D037C-0713-4DCE-A17B-32B996473E17}"/>
              </a:ext>
            </a:extLst>
          </p:cNvPr>
          <p:cNvSpPr/>
          <p:nvPr/>
        </p:nvSpPr>
        <p:spPr>
          <a:xfrm>
            <a:off x="6096000" y="4213412"/>
            <a:ext cx="4805082" cy="2084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Возможность переноса известных детям способов действий (знаний и умений) в новую практическую ситуацию, где итогом будет реальный детский «продукт» - </a:t>
            </a:r>
            <a:r>
              <a:rPr lang="ru-RU" b="1" dirty="0"/>
              <a:t>главное условие, позволяющее отнести задачу к классу проектных</a:t>
            </a:r>
          </a:p>
        </p:txBody>
      </p:sp>
    </p:spTree>
    <p:extLst>
      <p:ext uri="{BB962C8B-B14F-4D97-AF65-F5344CB8AC3E}">
        <p14:creationId xmlns:p14="http://schemas.microsoft.com/office/powerpoint/2010/main" val="532506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AAAA0E-1E85-4417-B031-A111543D7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могут оцениваться результаты?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2C946C5-484B-4CC5-A889-58DAFA59A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977632"/>
            <a:ext cx="8458199" cy="345061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/>
              <a:t>В течение учебного года отслеживаются пути становления способов работы и способов действий учащихся в нестандартных ситуациях вне конкретного предмета – мониторинг формирования учебной деятельности, учебного сотрудничества.</a:t>
            </a:r>
          </a:p>
          <a:p>
            <a:pPr marL="0" indent="0">
              <a:buNone/>
            </a:pPr>
            <a:r>
              <a:rPr lang="ru-RU" dirty="0"/>
              <a:t>Учитель наблюдает за способами работы как отдельных учащихся , так и целой группы. Используются экспертные листы. </a:t>
            </a:r>
          </a:p>
          <a:p>
            <a:pPr marL="0" indent="0">
              <a:buNone/>
            </a:pPr>
            <a:r>
              <a:rPr lang="ru-RU" dirty="0"/>
              <a:t>Проводится сбор и анализ данных экспертизы. Проводятся публичные выступления экспертов после представления учащимися результатов своих работ (положительные и отрицательные примеры работ, степень влияния работы в группе на качество полученного решения).</a:t>
            </a:r>
          </a:p>
          <a:p>
            <a:pPr marL="0" indent="0">
              <a:buNone/>
            </a:pPr>
            <a:r>
              <a:rPr lang="ru-RU" dirty="0"/>
              <a:t>Учитель проводит коррективы своих педагогических действий.</a:t>
            </a:r>
          </a:p>
          <a:p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C3EFC1C9-C4D2-476F-98D9-83D45C8F9049}"/>
              </a:ext>
            </a:extLst>
          </p:cNvPr>
          <p:cNvSpPr/>
          <p:nvPr/>
        </p:nvSpPr>
        <p:spPr>
          <a:xfrm>
            <a:off x="9115425" y="628650"/>
            <a:ext cx="2790825" cy="4799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Основная педагогическая цель проектных задач – способствовать формированию разных способов учебного сотрудничества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4099370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1707F44-9D92-4B9F-BE85-102AA47BE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Сколько проектных задач должно быть в учебном году?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9C4EBBF-D8E5-47AE-8680-0F1C5DB12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2375293"/>
          </a:xfrm>
        </p:spPr>
        <p:txBody>
          <a:bodyPr/>
          <a:lstStyle/>
          <a:p>
            <a:r>
              <a:rPr lang="ru-RU" dirty="0"/>
              <a:t>На один предмет, исходя из учебных задач и фаз учебного года, минимум 4-5 проектных задач:</a:t>
            </a:r>
          </a:p>
          <a:p>
            <a:r>
              <a:rPr lang="ru-RU" dirty="0"/>
              <a:t>1 ПЗ (предметная или межпредметная) в фазе запуска</a:t>
            </a:r>
          </a:p>
          <a:p>
            <a:r>
              <a:rPr lang="ru-RU" dirty="0"/>
              <a:t>2 ПЗ предметные в фазе решения учебных задач</a:t>
            </a:r>
          </a:p>
          <a:p>
            <a:r>
              <a:rPr lang="ru-RU" dirty="0"/>
              <a:t>1 ПЗ (предметная или межпредметная) в рефлексивной фазе.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6A76A825-4F0C-48C3-B692-A5423437ED37}"/>
              </a:ext>
            </a:extLst>
          </p:cNvPr>
          <p:cNvSpPr/>
          <p:nvPr/>
        </p:nvSpPr>
        <p:spPr>
          <a:xfrm>
            <a:off x="409575" y="4600575"/>
            <a:ext cx="11348453" cy="1190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Можно планировать 1-2 ПЗ межпредметные или предметные разновозрастные.</a:t>
            </a:r>
          </a:p>
          <a:p>
            <a:r>
              <a:rPr lang="ru-RU" dirty="0"/>
              <a:t>В календарно-тематическом планировании должно быть предусмотрено время (на решение предметных ПЗ требуется 2 урока, на межпредметные разновозрастные  – по 2 урока ежедневно в течение недели)</a:t>
            </a:r>
          </a:p>
        </p:txBody>
      </p:sp>
      <p:sp>
        <p:nvSpPr>
          <p:cNvPr id="8" name="Волна 7">
            <a:extLst>
              <a:ext uri="{FF2B5EF4-FFF2-40B4-BE49-F238E27FC236}">
                <a16:creationId xmlns:a16="http://schemas.microsoft.com/office/drawing/2014/main" xmlns="" id="{AE4E6A9E-7B26-474B-A98E-DAF571F5C96B}"/>
              </a:ext>
            </a:extLst>
          </p:cNvPr>
          <p:cNvSpPr/>
          <p:nvPr/>
        </p:nvSpPr>
        <p:spPr>
          <a:xfrm rot="923000">
            <a:off x="8783033" y="2963915"/>
            <a:ext cx="2733675" cy="119062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НЕДЕЛЯ ПРОЕКТНЫХ ЗАДАЧ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E04C46F3-299A-451A-9B5C-459074789E2C}"/>
              </a:ext>
            </a:extLst>
          </p:cNvPr>
          <p:cNvSpPr/>
          <p:nvPr/>
        </p:nvSpPr>
        <p:spPr>
          <a:xfrm>
            <a:off x="70454" y="2369914"/>
            <a:ext cx="1381125" cy="1049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В СРЕДНЕМ 20-26 Ч. </a:t>
            </a:r>
          </a:p>
          <a:p>
            <a:pPr algn="ctr"/>
            <a:r>
              <a:rPr lang="ru-RU" sz="1200" b="1" dirty="0"/>
              <a:t>НА ОДИН ПРЕДМЕТ</a:t>
            </a:r>
          </a:p>
        </p:txBody>
      </p:sp>
    </p:spTree>
    <p:extLst>
      <p:ext uri="{BB962C8B-B14F-4D97-AF65-F5344CB8AC3E}">
        <p14:creationId xmlns:p14="http://schemas.microsoft.com/office/powerpoint/2010/main" val="340345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xmlns="" id="{08E7A6F0-5CD3-481E-B0F2-E7F99FE675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511290DF-4975-4FCD-8B8D-BBC86B8366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839A86-6BB5-4EC8-AC5F-B245FE8B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80" y="246499"/>
            <a:ext cx="4494263" cy="5642226"/>
          </a:xfrm>
        </p:spPr>
        <p:txBody>
          <a:bodyPr anchor="ctr"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В настоящее время в образовательном процессе Актуально </a:t>
            </a:r>
            <a:r>
              <a:rPr lang="ru-RU" sz="2800" dirty="0"/>
              <a:t>использование в обучении приемов и методов, формирующих умения самостоятельно добывать новые знания, собирать необходимую информацию, выдвигать гипотезы, делать выводы и умозаключения.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57CA18A-A333-4DCB-842B-76827D2ECB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E785FC3-CE7B-46F8-8C7A-EBBF001EDB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5069D9A-30C7-4159-880C-DD2BDC5100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9FE1511-6E1B-4F0E-8FF0-958527181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B10783-78B7-43E6-ABF9-B63EB5F6C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229077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дидактика и частные методики в рамках учебного предмета призывают решать проблемы, связанные с развитием у школьников умений и навыков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самостоятельности и саморазвития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25CEF6D-5E98-4B5C-A10F-7459C1EEF1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5C73161-1E4E-4E6A-91B2-E885CF8FFB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90096895-4D73-455B-B089-AB810A45093F}"/>
              </a:ext>
            </a:extLst>
          </p:cNvPr>
          <p:cNvSpPr/>
          <p:nvPr/>
        </p:nvSpPr>
        <p:spPr>
          <a:xfrm>
            <a:off x="7267634" y="3043245"/>
            <a:ext cx="1927412" cy="421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F468570-20F6-4B60-B16D-CB131B08901E}"/>
              </a:ext>
            </a:extLst>
          </p:cNvPr>
          <p:cNvSpPr/>
          <p:nvPr/>
        </p:nvSpPr>
        <p:spPr>
          <a:xfrm>
            <a:off x="5584180" y="3604119"/>
            <a:ext cx="5605575" cy="706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Поиск новых форм и методов обучения, обновление содержания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114673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3522FE7-5A29-4EF6-B1EF-2CA55748A7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2192E09-EBC7-416C-B887-DFF915D7F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924498D-E084-44BE-A196-CFCE355643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4C12901-9FCC-461E-A64A-89B4791235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F63C748C-967B-4A7B-A90F-3EDD0F485A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0143637-4934-44E4-B909-BAF1E7B279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1C44A1-DB8C-47C1-9BD8-94683CC74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" y="729586"/>
            <a:ext cx="3919252" cy="571982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2400" b="0" i="0" kern="1200" cap="all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ВВЕДЕНИЕ В НАЧАЛЬНУЮ ШКОЛУ ПРОЕКТНЫХ ЗАДАЧ КАК ПРООБРАЗА ПРОЕКТНОЙ ДЕЯТЕЛЬНОСТИ ПОТРЕБУЕТ ПОИСКА ЭФФЕКТИВНЫХ ТЕХНОЛОГИЙ, КОТОРЫЕ ПОЗВОЛЯТ ВЫСВОБОДИТЬ УЧЕБНОЕ ВРЕМЯ ДЛЯ РЕШЕНИЯ СИСТЕМЫ ПРОЕКТНЫХ ЗАДАЧ</a:t>
            </a:r>
            <a:br>
              <a:rPr lang="ru-RU" sz="2400" b="0" i="0" kern="1200" cap="all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2400" b="0" i="0" kern="1200" cap="all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br>
              <a:rPr lang="ru-RU" sz="2400" b="0" i="0" kern="1200" cap="all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2400" b="1" i="0" kern="1200" cap="all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С ЦЕЛЬЮ ДОСТИЖЕНИЯ новых образовательных результатов </a:t>
            </a:r>
            <a:endParaRPr lang="en-US" sz="2400" b="1" i="0" kern="1200" cap="all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B9540BDA-1AED-4FCC-B762-9347DE895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03277" y="729586"/>
            <a:ext cx="6034827" cy="491646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dirty="0"/>
              <a:t>РЕЗЮМЕ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dirty="0"/>
              <a:t>Наличие модельной ситуации, сочетающей множество отдельных предметных заданий, побуждает учащихся на основе известных им способов действий конструировать собственный новый способ действия;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dirty="0"/>
              <a:t>Неопределенность относительно способа решения и конечного результата побуждает принимать решения и брать на себя ответственность, формированию умений общаться, договариваться ;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dirty="0"/>
              <a:t>Особенность представленного материала в ПЗ требует самостоятельного обращения к дополнительным информационным источникам;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dirty="0"/>
              <a:t>Необходимость самостоятельного выбора и использования особых форм представления результатов решения задачи. 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72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ECA166-2AEA-4A9B-BECB-2DD3A548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 проблемы через организацию проектной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528E01-1D88-4B9C-B543-F75BAB823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915727"/>
          </a:xfrm>
        </p:spPr>
        <p:txBody>
          <a:bodyPr/>
          <a:lstStyle/>
          <a:p>
            <a:r>
              <a:rPr lang="ru-RU" dirty="0"/>
              <a:t>Основа проектного обучения – создание условий для самостоятельного усвоения школьниками учебного материала в процессе выполнения проектов.</a:t>
            </a:r>
          </a:p>
        </p:txBody>
      </p:sp>
      <p:sp>
        <p:nvSpPr>
          <p:cNvPr id="4" name="Стрелка: влево-вправо 3">
            <a:extLst>
              <a:ext uri="{FF2B5EF4-FFF2-40B4-BE49-F238E27FC236}">
                <a16:creationId xmlns:a16="http://schemas.microsoft.com/office/drawing/2014/main" xmlns="" id="{A859D90F-639B-4E4B-ADD0-4C60128D52B2}"/>
              </a:ext>
            </a:extLst>
          </p:cNvPr>
          <p:cNvSpPr/>
          <p:nvPr/>
        </p:nvSpPr>
        <p:spPr>
          <a:xfrm>
            <a:off x="4616823" y="3532094"/>
            <a:ext cx="2250141" cy="9054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Две крайности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0CEB2F-AFB3-4C89-A518-2841DB19217A}"/>
              </a:ext>
            </a:extLst>
          </p:cNvPr>
          <p:cNvSpPr/>
          <p:nvPr/>
        </p:nvSpPr>
        <p:spPr>
          <a:xfrm>
            <a:off x="1532965" y="2994212"/>
            <a:ext cx="2779059" cy="2043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Механический перенос метода проектов в начальную школу из основной или старшей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FFDC7EC-327F-482E-87D1-6CF163FB2D78}"/>
              </a:ext>
            </a:extLst>
          </p:cNvPr>
          <p:cNvSpPr/>
          <p:nvPr/>
        </p:nvSpPr>
        <p:spPr>
          <a:xfrm>
            <a:off x="7171764" y="2994212"/>
            <a:ext cx="2779059" cy="2043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Простое присваивание названия «проект» всему, что только ни делается: самостоятельно решили несколько задач, нашли информацию</a:t>
            </a:r>
          </a:p>
          <a:p>
            <a:pPr algn="ctr"/>
            <a:r>
              <a:rPr lang="ru-RU" b="1" dirty="0"/>
              <a:t> и т.д.</a:t>
            </a:r>
          </a:p>
        </p:txBody>
      </p:sp>
    </p:spTree>
    <p:extLst>
      <p:ext uri="{BB962C8B-B14F-4D97-AF65-F5344CB8AC3E}">
        <p14:creationId xmlns:p14="http://schemas.microsoft.com/office/powerpoint/2010/main" val="3015502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6A02A8F-761A-4C57-9E0D-5B7084557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9" y="3685592"/>
            <a:ext cx="5524404" cy="1464142"/>
          </a:xfrm>
        </p:spPr>
        <p:txBody>
          <a:bodyPr/>
          <a:lstStyle/>
          <a:p>
            <a:r>
              <a:rPr lang="ru-RU" sz="2400" dirty="0"/>
              <a:t>Переносить способы работы методов проектов, не подготовив для этого почву, </a:t>
            </a:r>
            <a:r>
              <a:rPr lang="ru-RU" sz="2400" b="1" dirty="0"/>
              <a:t>неэффективно и вредно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DE2126B5-B080-422F-B16C-4253189D9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98" y="195943"/>
            <a:ext cx="7240555" cy="2764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Полноценная проектная деятельность с точки зрения развивающего обучения </a:t>
            </a:r>
            <a:br>
              <a:rPr lang="ru-RU" dirty="0"/>
            </a:br>
            <a:r>
              <a:rPr lang="ru-RU" dirty="0"/>
              <a:t>не соответствует возрастным возможностям младших школьников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96C80A4-489C-4102-8789-D63174BB414B}"/>
              </a:ext>
            </a:extLst>
          </p:cNvPr>
          <p:cNvSpPr/>
          <p:nvPr/>
        </p:nvSpPr>
        <p:spPr>
          <a:xfrm>
            <a:off x="8042988" y="1066574"/>
            <a:ext cx="2967134" cy="3788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Проектные задачи – </a:t>
            </a:r>
            <a:r>
              <a:rPr lang="ru-RU" sz="2800" dirty="0"/>
              <a:t>прообраз проектной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5486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F63C748C-967B-4A7B-A90F-3EDD0F485A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143637-4934-44E4-B909-BAF1E7B279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9AF9497-6204-42EE-AB9F-CD2ACD5BC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3" y="154854"/>
            <a:ext cx="3854823" cy="2247687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>
                <a:solidFill>
                  <a:srgbClr val="FFFFFF"/>
                </a:solidFill>
              </a:rPr>
              <a:t>Система проектных задач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5AE9CBF9-B26E-4C72-BC54-0CDC87D92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40" y="2402541"/>
            <a:ext cx="3630708" cy="4374777"/>
          </a:xfrm>
        </p:spPr>
        <p:txBody>
          <a:bodyPr anchor="t">
            <a:normAutofit fontScale="925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* </a:t>
            </a:r>
            <a:r>
              <a:rPr lang="ru-RU" sz="2600" b="1" dirty="0">
                <a:solidFill>
                  <a:schemeClr val="bg1"/>
                </a:solidFill>
              </a:rPr>
              <a:t>переход на компетентностный подход в образовательном процессе;</a:t>
            </a:r>
          </a:p>
          <a:p>
            <a:r>
              <a:rPr lang="ru-RU" sz="2600" b="1" dirty="0">
                <a:solidFill>
                  <a:schemeClr val="bg1"/>
                </a:solidFill>
              </a:rPr>
              <a:t>* вооружение младших школьников средствами и способами будущей проектной деятельности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76E45D9-F175-459D-A8FD-3C70F35D8C2B}"/>
              </a:ext>
            </a:extLst>
          </p:cNvPr>
          <p:cNvSpPr/>
          <p:nvPr/>
        </p:nvSpPr>
        <p:spPr>
          <a:xfrm>
            <a:off x="4870921" y="1281953"/>
            <a:ext cx="6678706" cy="1842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Без системных изменений в строении образовательного пространства невозможно достичь новых (компетентностных) образовательных результатов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xmlns="" id="{B2257BC3-3060-4FAD-B681-593B24D6F3C6}"/>
              </a:ext>
            </a:extLst>
          </p:cNvPr>
          <p:cNvSpPr/>
          <p:nvPr/>
        </p:nvSpPr>
        <p:spPr>
          <a:xfrm>
            <a:off x="6096000" y="3498255"/>
            <a:ext cx="4518212" cy="6703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Механизмом изменений станет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F487E953-04EE-4F75-812B-93B6D380ADDF}"/>
              </a:ext>
            </a:extLst>
          </p:cNvPr>
          <p:cNvSpPr/>
          <p:nvPr/>
        </p:nvSpPr>
        <p:spPr>
          <a:xfrm>
            <a:off x="5061015" y="4406051"/>
            <a:ext cx="6588182" cy="23712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ДЕЯТЕЛЬНОСТНАЯ ПЕДАГОГИКА, ОРИЕНТИРОВАННАЯ НА </a:t>
            </a:r>
            <a:r>
              <a:rPr lang="ru-RU" sz="1400" b="1" dirty="0"/>
              <a:t>ЗАДАЧНЫЙ ПРИНЦИП ПОСТРОЕНИЯ СОДЕРЖАНИЯ ОБРАЗОВАНИЯ И РАБОТУ С ДЕТСКИМ УЧЕБНЫМ ДЕЙСТВИЕМ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Технологии деятельностной педагогики: </a:t>
            </a:r>
          </a:p>
          <a:p>
            <a:pPr algn="ctr"/>
            <a:r>
              <a:rPr lang="ru-RU" sz="1600" b="1" dirty="0"/>
              <a:t>УЧЕБНОЕ СОТРУДНИЧЕСТВО, </a:t>
            </a:r>
          </a:p>
          <a:p>
            <a:pPr algn="ctr"/>
            <a:r>
              <a:rPr lang="ru-RU" sz="1600" b="1" dirty="0"/>
              <a:t>КО ДЕЯТЕЛЬНОСТЬ ШКОЛЬНИКА, </a:t>
            </a:r>
          </a:p>
          <a:p>
            <a:pPr algn="ctr"/>
            <a:r>
              <a:rPr lang="ru-RU" sz="1600" b="1" dirty="0"/>
              <a:t>КО ДЕЯТЕЛЬНОСТЬ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269451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D80945-5348-41B5-A148-EF468EAC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СОВРЕМЕННОЙ НАЧАЛЬНОЙ ШКОЛЫ НЕОБХОДИМЫ: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DBFB72-845F-4721-87A0-A5DBABFD7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ДЕЯТЕЛЬНОСТНОЕ СОДЕРЖАНИЕ</a:t>
            </a:r>
          </a:p>
          <a:p>
            <a:r>
              <a:rPr lang="ru-RU" dirty="0"/>
              <a:t>МЫШЛЕНИЕ</a:t>
            </a:r>
          </a:p>
          <a:p>
            <a:r>
              <a:rPr lang="ru-RU" dirty="0"/>
              <a:t>УЧЕБНОЕ СОТРУДНИЧЕСТВО</a:t>
            </a:r>
          </a:p>
          <a:p>
            <a:r>
              <a:rPr lang="ru-RU" dirty="0"/>
              <a:t>ОСОБАЯ ПЕДАГОГИЧЕСКАЯ ТЕХНОЛОГИЯ, В Т.Ч. КОНТРОЛЬНО-ОЦЕНОЧНАЯ ДЕЯТЕЛЬНОСТЬ КАК МЕХАНИЗМ УПРАВЛЕНИЯ ОБУЧЕНИЕМ ДЕТЕЙ</a:t>
            </a:r>
          </a:p>
        </p:txBody>
      </p:sp>
    </p:spTree>
    <p:extLst>
      <p:ext uri="{BB962C8B-B14F-4D97-AF65-F5344CB8AC3E}">
        <p14:creationId xmlns:p14="http://schemas.microsoft.com/office/powerpoint/2010/main" val="56121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3ACF3072-3521-48E6-8898-5D8966E56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деятельностной педагогики характерны особые принципы обучения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4FA8507D-64D0-434A-A820-C702709AC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Принцип </a:t>
            </a:r>
            <a:r>
              <a:rPr lang="ru-RU" dirty="0">
                <a:solidFill>
                  <a:srgbClr val="FF0000"/>
                </a:solidFill>
              </a:rPr>
              <a:t>предметности</a:t>
            </a:r>
            <a:r>
              <a:rPr lang="ru-RU" dirty="0"/>
              <a:t> противопоставлен принципу </a:t>
            </a:r>
            <a:r>
              <a:rPr lang="ru-RU" dirty="0">
                <a:solidFill>
                  <a:srgbClr val="002060"/>
                </a:solidFill>
              </a:rPr>
              <a:t>наглядности</a:t>
            </a:r>
          </a:p>
          <a:p>
            <a:r>
              <a:rPr lang="ru-RU" dirty="0"/>
              <a:t>Принцип </a:t>
            </a:r>
            <a:r>
              <a:rPr lang="ru-RU" dirty="0">
                <a:solidFill>
                  <a:srgbClr val="FF0000"/>
                </a:solidFill>
              </a:rPr>
              <a:t>деятельности</a:t>
            </a:r>
            <a:r>
              <a:rPr lang="ru-RU" dirty="0"/>
              <a:t> противопоставлен принципу </a:t>
            </a:r>
            <a:r>
              <a:rPr lang="ru-RU" dirty="0">
                <a:solidFill>
                  <a:srgbClr val="002060"/>
                </a:solidFill>
              </a:rPr>
              <a:t>сознательности</a:t>
            </a:r>
          </a:p>
          <a:p>
            <a:r>
              <a:rPr lang="ru-RU" dirty="0"/>
              <a:t>Принцип </a:t>
            </a:r>
            <a:r>
              <a:rPr lang="ru-RU" dirty="0">
                <a:solidFill>
                  <a:srgbClr val="FF0000"/>
                </a:solidFill>
              </a:rPr>
              <a:t>конструирования деятельностного содержания</a:t>
            </a:r>
            <a:r>
              <a:rPr lang="ru-RU" dirty="0"/>
              <a:t>: система общих способов действий через систему учебных задач; моделирование как основное средство для конструирования общего способа (понятия); поиск и проба как способы развертывания системы понятий; перенос общих способов действий и способов учебного сотрудничества в </a:t>
            </a:r>
            <a:r>
              <a:rPr lang="ru-RU" dirty="0" err="1"/>
              <a:t>квазиреальные</a:t>
            </a:r>
            <a:r>
              <a:rPr lang="ru-RU" dirty="0"/>
              <a:t>, модельные ситуации через систему проектных задач.</a:t>
            </a:r>
          </a:p>
        </p:txBody>
      </p:sp>
    </p:spTree>
    <p:extLst>
      <p:ext uri="{BB962C8B-B14F-4D97-AF65-F5344CB8AC3E}">
        <p14:creationId xmlns:p14="http://schemas.microsoft.com/office/powerpoint/2010/main" val="13805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3A902215-24F1-4CA4-9DE3-7C25E70A5A65}"/>
              </a:ext>
            </a:extLst>
          </p:cNvPr>
          <p:cNvSpPr/>
          <p:nvPr/>
        </p:nvSpPr>
        <p:spPr>
          <a:xfrm>
            <a:off x="546846" y="1380566"/>
            <a:ext cx="6257365" cy="4643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РАБОТА С ДЕТСКИМ УЧЕБНЫМ ДЕЙСТВИЕМ </a:t>
            </a:r>
          </a:p>
          <a:p>
            <a:pPr algn="ctr"/>
            <a:r>
              <a:rPr lang="ru-RU" sz="3200" b="1" dirty="0"/>
              <a:t>В РАЗНЫХ ОБРАЗОВАТЕЛЬНЫХ ПРОСТРАНСТВАХ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219FA1C-D346-44B1-B6C6-1023E56C0C62}"/>
              </a:ext>
            </a:extLst>
          </p:cNvPr>
          <p:cNvSpPr/>
          <p:nvPr/>
        </p:nvSpPr>
        <p:spPr>
          <a:xfrm>
            <a:off x="3585882" y="331694"/>
            <a:ext cx="8122024" cy="950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ЕСЛИ НЕТ МЕСТА ДЕТСКОМУ ДЕЙСТВИЮ, НЕТ МЕСТА МЫШЛЕНИЮ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6328378-7406-443A-878C-E8BD6F0DA6DC}"/>
              </a:ext>
            </a:extLst>
          </p:cNvPr>
          <p:cNvSpPr/>
          <p:nvPr/>
        </p:nvSpPr>
        <p:spPr>
          <a:xfrm>
            <a:off x="9144000" y="6225988"/>
            <a:ext cx="1353670" cy="600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РАБОТА </a:t>
            </a:r>
          </a:p>
          <a:p>
            <a:pPr algn="ctr"/>
            <a:r>
              <a:rPr lang="ru-RU" dirty="0"/>
              <a:t>в группах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AE5CE5AD-1BDD-4A8D-A051-800E0CF6F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448" y="2307711"/>
            <a:ext cx="4181706" cy="27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332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32C68EB-D246-48C0-A869-081E679524B5}"/>
              </a:ext>
            </a:extLst>
          </p:cNvPr>
          <p:cNvSpPr/>
          <p:nvPr/>
        </p:nvSpPr>
        <p:spPr>
          <a:xfrm>
            <a:off x="4350127" y="1878107"/>
            <a:ext cx="3186950" cy="1344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ОБРАЗОВАТЕЛЬНЫЕ ПРОСТРАНСТВА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6BABF61D-C574-41F0-BAA6-3A8264A566C3}"/>
              </a:ext>
            </a:extLst>
          </p:cNvPr>
          <p:cNvSpPr/>
          <p:nvPr/>
        </p:nvSpPr>
        <p:spPr>
          <a:xfrm>
            <a:off x="1707783" y="76199"/>
            <a:ext cx="2590800" cy="2106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УРОК (КОЛЛЕКТИВНОЕ ДЕЙСТВИЕ) – </a:t>
            </a:r>
            <a:r>
              <a:rPr lang="ru-RU" sz="1200" dirty="0"/>
              <a:t>МЕСТО РЕШЕНИЯ СИСТЕМЫ УЧЕБНЫХ ЗАДАЧ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C52341FF-9365-4C8E-929A-D18ADA3DA464}"/>
              </a:ext>
            </a:extLst>
          </p:cNvPr>
          <p:cNvSpPr/>
          <p:nvPr/>
        </p:nvSpPr>
        <p:spPr>
          <a:xfrm>
            <a:off x="1080253" y="2288241"/>
            <a:ext cx="2590800" cy="20305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УЧЕБНОЕ ЗАНЯТИЕ – </a:t>
            </a:r>
            <a:r>
              <a:rPr lang="ru-RU" sz="1200" dirty="0"/>
              <a:t>МЕСТО ГРУППОВОЙ РАБОТЫ ПО ПОИСКУ ПРИЧИН ОШИБОК И СПОСОБОВ ИХ УСТРАНЕНИЯ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53BDF73E-C534-47D6-B817-C5ABCD8341C8}"/>
              </a:ext>
            </a:extLst>
          </p:cNvPr>
          <p:cNvSpPr/>
          <p:nvPr/>
        </p:nvSpPr>
        <p:spPr>
          <a:xfrm>
            <a:off x="3366257" y="3635188"/>
            <a:ext cx="2474260" cy="1900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УРОК-МАСТЕРСКАЯ – </a:t>
            </a:r>
            <a:r>
              <a:rPr lang="ru-RU" sz="1200" dirty="0"/>
              <a:t>МЕСТО ИНДИВИДУАЛЬНОЙ КОРРЕКЦИИ ДЕЙСТВИЙ УЧАЩИХСЯ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74F2D696-8373-4F5C-93AF-E46A8ABD2F0A}"/>
              </a:ext>
            </a:extLst>
          </p:cNvPr>
          <p:cNvSpPr/>
          <p:nvPr/>
        </p:nvSpPr>
        <p:spPr>
          <a:xfrm>
            <a:off x="8287869" y="2288241"/>
            <a:ext cx="2447366" cy="20305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УРОК-КОНСУЛЬТАЦИЯ – </a:t>
            </a:r>
            <a:r>
              <a:rPr lang="ru-RU" sz="1200" dirty="0"/>
              <a:t>МЕСТО «УМНЫХ» ВОПРОСОВ (ОПРЕДЕЛЕНИЯ ГРАНИЦЫ ЗНАНИЯ И НЕЗНАНИЯ РЕБЕНКА ПО ЕГО ЗАПРОСУ)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1062E617-EEF0-4C23-A1C0-A2AD862931B3}"/>
              </a:ext>
            </a:extLst>
          </p:cNvPr>
          <p:cNvSpPr/>
          <p:nvPr/>
        </p:nvSpPr>
        <p:spPr>
          <a:xfrm>
            <a:off x="6055652" y="3635188"/>
            <a:ext cx="2447366" cy="1900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УРОК-ПРЕЗЕНТАЦИЯ – </a:t>
            </a:r>
            <a:r>
              <a:rPr lang="ru-RU" sz="1200" dirty="0"/>
              <a:t>МЕСТО ПРЕДЪЯВЛЕНИЯ ДОСТИЖЕНИЙ УЧАЩИХСЯ 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987CB7D-1E98-4F3A-A230-57A0E15FABE2}"/>
              </a:ext>
            </a:extLst>
          </p:cNvPr>
          <p:cNvSpPr/>
          <p:nvPr/>
        </p:nvSpPr>
        <p:spPr>
          <a:xfrm>
            <a:off x="7537077" y="76199"/>
            <a:ext cx="2447366" cy="210670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8026986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1622</Words>
  <Application>Microsoft Office PowerPoint</Application>
  <PresentationFormat>Широкоэкранный</PresentationFormat>
  <Paragraphs>136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Gill Sans MT</vt:lpstr>
      <vt:lpstr>Галерея</vt:lpstr>
      <vt:lpstr>ПРОЕКТНЫЕ ЗАДАЧИ КАК ОСОБЫЙ КЛАСС ЗАДАЧ В СИСТЕМЕ  д.б. Эльконина – В.В. Давыдова</vt:lpstr>
      <vt:lpstr>В настоящее время в образовательном процессе Актуально использование в обучении приемов и методов, формирующих умения самостоятельно добывать новые знания, собирать необходимую информацию, выдвигать гипотезы, делать выводы и умозаключения.</vt:lpstr>
      <vt:lpstr>Решение проблемы через организацию проектной деятельности</vt:lpstr>
      <vt:lpstr>Полноценная проектная деятельность с точки зрения развивающего обучения  не соответствует возрастным возможностям младших школьников</vt:lpstr>
      <vt:lpstr>Система проектных задач</vt:lpstr>
      <vt:lpstr>ДЛЯ СОВРЕМЕННОЙ НАЧАЛЬНОЙ ШКОЛЫ НЕОБХОДИМЫ:</vt:lpstr>
      <vt:lpstr>Для деятельностной педагогики характерны особые принципы обучения</vt:lpstr>
      <vt:lpstr>Презентация PowerPoint</vt:lpstr>
      <vt:lpstr>Презентация PowerPoint</vt:lpstr>
      <vt:lpstr>Типы задач</vt:lpstr>
      <vt:lpstr>Что такое проектная задача?</vt:lpstr>
      <vt:lpstr>Формирование способностей при решении проектных задач</vt:lpstr>
      <vt:lpstr>Педагогические эффекты проектных задач</vt:lpstr>
      <vt:lpstr>Вектор изменений педагога – от урока  к проектной задаче</vt:lpstr>
      <vt:lpstr>Как устроена проектная задача?</vt:lpstr>
      <vt:lpstr>Где место проектной задачи в образовательном процессе</vt:lpstr>
      <vt:lpstr>Типы проектных задач   </vt:lpstr>
      <vt:lpstr>Как могут оцениваться результаты?</vt:lpstr>
      <vt:lpstr>Сколько проектных задач должно быть в учебном году?</vt:lpstr>
      <vt:lpstr>ВВЕДЕНИЕ В НАЧАЛЬНУЮ ШКОЛУ ПРОЕКТНЫХ ЗАДАЧ КАК ПРООБРАЗА ПРОЕКТНОЙ ДЕЯТЕЛЬНОСТИ ПОТРЕБУЕТ ПОИСКА ЭФФЕКТИВНЫХ ТЕХНОЛОГИЙ, КОТОРЫЕ ПОЗВОЛЯТ ВЫСВОБОДИТЬ УЧЕБНОЕ ВРЕМЯ ДЛЯ РЕШЕНИЯ СИСТЕМЫ ПРОЕКТНЫХ ЗАДАЧ   С ЦЕЛЬЮ ДОСТИЖЕНИЯ новых образовательных результатов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ПРОЕКТНЫЕ ЗАДАЧИ КАК ОСОБЫЙ КЛАСС ЗАДАЧ В СИСТЕМЕ  д.б. Эльконина – В.В. Давыдова</dc:title>
  <dc:creator>Светлана Димитриева</dc:creator>
  <cp:lastModifiedBy>Наталья Абраменко Станиславовна</cp:lastModifiedBy>
  <cp:revision>41</cp:revision>
  <dcterms:created xsi:type="dcterms:W3CDTF">2019-02-18T15:19:41Z</dcterms:created>
  <dcterms:modified xsi:type="dcterms:W3CDTF">2019-06-11T01:05:36Z</dcterms:modified>
</cp:coreProperties>
</file>